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33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FEFC-1C44-40A6-8F03-DA929E082BA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25155-5E14-4898-8F9F-22FE95D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9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5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0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0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5155-5E14-4898-8F9F-22FE95DBC9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9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51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3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49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9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1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4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4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3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FD30D-D312-4764-9103-1BA751DCE43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1C4918-DBC4-4A9A-A1E3-C1868BE1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55B5DF8-01A5-4C43-B857-3F66EE4FC546}"/>
              </a:ext>
            </a:extLst>
          </p:cNvPr>
          <p:cNvSpPr/>
          <p:nvPr/>
        </p:nvSpPr>
        <p:spPr>
          <a:xfrm>
            <a:off x="2536724" y="516193"/>
            <a:ext cx="5397910" cy="2197509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Franklin Gothic Medium Cond" panose="020B0606030402020204" pitchFamily="34" charset="0"/>
              </a:rPr>
              <a:t>MATERI KELAS X</a:t>
            </a: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8F4F0E58-1B0F-4B6E-9C27-6FE79A638A0C}"/>
              </a:ext>
            </a:extLst>
          </p:cNvPr>
          <p:cNvSpPr/>
          <p:nvPr/>
        </p:nvSpPr>
        <p:spPr>
          <a:xfrm>
            <a:off x="1578079" y="3016045"/>
            <a:ext cx="7610166" cy="3060292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Baskerville Old Face" panose="02020602080505020303" pitchFamily="18" charset="0"/>
              </a:rPr>
              <a:t>TEKS EKSPOSISI</a:t>
            </a:r>
          </a:p>
        </p:txBody>
      </p:sp>
    </p:spTree>
    <p:extLst>
      <p:ext uri="{BB962C8B-B14F-4D97-AF65-F5344CB8AC3E}">
        <p14:creationId xmlns:p14="http://schemas.microsoft.com/office/powerpoint/2010/main" val="27314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05C0B0-6B7F-44C4-A481-25824CBEF929}"/>
              </a:ext>
            </a:extLst>
          </p:cNvPr>
          <p:cNvSpPr/>
          <p:nvPr/>
        </p:nvSpPr>
        <p:spPr>
          <a:xfrm>
            <a:off x="1" y="0"/>
            <a:ext cx="12192000" cy="86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Latihan </a:t>
            </a:r>
            <a:r>
              <a:rPr lang="en-US" b="1" dirty="0" err="1"/>
              <a:t>Soal</a:t>
            </a:r>
            <a:endParaRPr lang="en-US" b="1" dirty="0"/>
          </a:p>
          <a:p>
            <a:pPr algn="ctr"/>
            <a:r>
              <a:rPr lang="en-US" dirty="0" err="1"/>
              <a:t>Bacalah</a:t>
            </a:r>
            <a:r>
              <a:rPr lang="en-US" dirty="0"/>
              <a:t> dan </a:t>
            </a:r>
            <a:r>
              <a:rPr lang="en-US" dirty="0" err="1"/>
              <a:t>cermatilah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pidato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! </a:t>
            </a:r>
            <a:r>
              <a:rPr lang="en-US" dirty="0" err="1"/>
              <a:t>Analisislah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dan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F19BF-D5F7-4288-BC31-4D740FFBB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9" t="18698" r="14342" b="9947"/>
          <a:stretch/>
        </p:blipFill>
        <p:spPr>
          <a:xfrm>
            <a:off x="0" y="866272"/>
            <a:ext cx="12192000" cy="5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0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408109-CFD1-4250-BE16-1BDE15949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1" t="17225" r="14343" b="118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AEBCB-D4E3-442B-B102-9C430E1FB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6" t="23975" r="21718" b="12980"/>
          <a:stretch/>
        </p:blipFill>
        <p:spPr>
          <a:xfrm>
            <a:off x="0" y="933450"/>
            <a:ext cx="12192000" cy="5924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91EE0-CACA-4E8A-A1A0-8135D51C67BD}"/>
              </a:ext>
            </a:extLst>
          </p:cNvPr>
          <p:cNvSpPr/>
          <p:nvPr/>
        </p:nvSpPr>
        <p:spPr>
          <a:xfrm>
            <a:off x="0" y="1905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dan </a:t>
            </a:r>
            <a:r>
              <a:rPr lang="en-US" dirty="0" err="1"/>
              <a:t>argumen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pembicara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pidato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5282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9934E12-A80E-4C75-A967-8F55B84F9431}"/>
              </a:ext>
            </a:extLst>
          </p:cNvPr>
          <p:cNvSpPr/>
          <p:nvPr/>
        </p:nvSpPr>
        <p:spPr>
          <a:xfrm>
            <a:off x="0" y="609600"/>
            <a:ext cx="3676650" cy="7239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KEGIATAN PEMBELAJARAN 2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59CF6-9E39-4A93-BF48-59ABADA618D5}"/>
              </a:ext>
            </a:extLst>
          </p:cNvPr>
          <p:cNvSpPr/>
          <p:nvPr/>
        </p:nvSpPr>
        <p:spPr>
          <a:xfrm>
            <a:off x="3676650" y="395289"/>
            <a:ext cx="5676900" cy="1257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Pengetahuan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Rekomendasi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Teks </a:t>
            </a:r>
            <a:r>
              <a:rPr lang="en-US" sz="2400" b="1" dirty="0" err="1">
                <a:solidFill>
                  <a:schemeClr val="tx1"/>
                </a:solidFill>
              </a:rPr>
              <a:t>Eksposisi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7089A7-4F0B-4956-B0EC-E6DB58BE60EE}"/>
              </a:ext>
            </a:extLst>
          </p:cNvPr>
          <p:cNvSpPr/>
          <p:nvPr/>
        </p:nvSpPr>
        <p:spPr>
          <a:xfrm>
            <a:off x="2362200" y="2514600"/>
            <a:ext cx="6667500" cy="34528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</a:rPr>
              <a:t>Setelah kalian mengikuti kegiatan pembelajaran 1, sekarang kalian melanjutkan ke pembelajaran 2 tentang mengidentifikasikan pengetahuan dan rekomendasi dalam teks eksposisi</a:t>
            </a:r>
            <a:r>
              <a:rPr lang="nn-NO" sz="20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17F9A-D8FC-4991-8EBA-58857777B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6" t="31936" r="21719" b="152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AA7D7-524D-4883-8FEE-C1DC5D78E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0" t="14740" r="21562" b="84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1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A9FAE-BC9D-4814-8681-D454B548D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5" t="39162" r="22031" b="23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6630551-B240-4B80-8BFE-97D1C1FDB87F}"/>
              </a:ext>
            </a:extLst>
          </p:cNvPr>
          <p:cNvSpPr/>
          <p:nvPr/>
        </p:nvSpPr>
        <p:spPr>
          <a:xfrm>
            <a:off x="1343025" y="742950"/>
            <a:ext cx="7772400" cy="21526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Pengetahuan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ilmiah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menandai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apakah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bukan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Pengetahuan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juga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khusus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bahwa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seluruh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dalamnya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berupa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pernyataan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objektif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Selain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pengetahuan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dimaknai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C0C4ADA-EFAC-413F-9BE7-4388D70F6E4B}"/>
              </a:ext>
            </a:extLst>
          </p:cNvPr>
          <p:cNvSpPr/>
          <p:nvPr/>
        </p:nvSpPr>
        <p:spPr>
          <a:xfrm>
            <a:off x="1009650" y="3429000"/>
            <a:ext cx="8763000" cy="278130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Seringkali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diikuti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rekomendasi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memecahkan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permasalahan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dibahas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Rekomendasi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pernyataan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dipercaya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biasanya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berupa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penegasan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bagian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akhir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Rekomendasi</a:t>
            </a:r>
            <a:r>
              <a:rPr lang="en-US" sz="2000" dirty="0">
                <a:solidFill>
                  <a:schemeClr val="tx1"/>
                </a:solidFill>
              </a:rPr>
              <a:t> juga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berupa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simpulan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saran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akhir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menyelesaikan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6884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E76D603-A2EC-4689-96AA-676875DB29BB}"/>
              </a:ext>
            </a:extLst>
          </p:cNvPr>
          <p:cNvSpPr/>
          <p:nvPr/>
        </p:nvSpPr>
        <p:spPr>
          <a:xfrm>
            <a:off x="1219200" y="66675"/>
            <a:ext cx="8077200" cy="66675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Langkah-</a:t>
            </a:r>
            <a:r>
              <a:rPr lang="en-US" sz="2400" b="1" dirty="0" err="1">
                <a:solidFill>
                  <a:schemeClr val="tx1"/>
                </a:solidFill>
              </a:rPr>
              <a:t>langkah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teks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eksposisi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2EE834-0A31-4117-AEB3-523417838E32}"/>
              </a:ext>
            </a:extLst>
          </p:cNvPr>
          <p:cNvSpPr/>
          <p:nvPr/>
        </p:nvSpPr>
        <p:spPr>
          <a:xfrm>
            <a:off x="219075" y="895350"/>
            <a:ext cx="1175385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Menentukan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Topik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Masalah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dikatakan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menarik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berkaitan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kepentingan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pembaca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menyangkut</a:t>
            </a:r>
            <a:r>
              <a:rPr lang="en-US" dirty="0">
                <a:solidFill>
                  <a:schemeClr val="tx1"/>
                </a:solidFill>
              </a:rPr>
              <a:t> orang-orang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terkenal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peristiwa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hal-hal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langka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unik</a:t>
            </a:r>
            <a:r>
              <a:rPr lang="en-US" dirty="0">
                <a:solidFill>
                  <a:schemeClr val="tx1"/>
                </a:solidFill>
              </a:rPr>
              <a:t>. Banyak </a:t>
            </a:r>
            <a:r>
              <a:rPr lang="en-US" dirty="0" err="1">
                <a:solidFill>
                  <a:schemeClr val="tx1"/>
                </a:solidFill>
              </a:rPr>
              <a:t>membaca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referensi</a:t>
            </a:r>
            <a:r>
              <a:rPr lang="en-US" dirty="0">
                <a:solidFill>
                  <a:schemeClr val="tx1"/>
                </a:solidFill>
              </a:rPr>
              <a:t> juga </a:t>
            </a:r>
            <a:r>
              <a:rPr lang="en-US" dirty="0" err="1">
                <a:solidFill>
                  <a:schemeClr val="tx1"/>
                </a:solidFill>
              </a:rPr>
              <a:t>bisa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membantu</a:t>
            </a:r>
            <a:r>
              <a:rPr lang="en-US" dirty="0">
                <a:solidFill>
                  <a:schemeClr val="tx1"/>
                </a:solidFill>
              </a:rPr>
              <a:t> kalian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topik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CAF1E4-0483-49A5-A690-607FB1C53154}"/>
              </a:ext>
            </a:extLst>
          </p:cNvPr>
          <p:cNvSpPr/>
          <p:nvPr/>
        </p:nvSpPr>
        <p:spPr>
          <a:xfrm>
            <a:off x="257175" y="2200275"/>
            <a:ext cx="11715750" cy="1228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Menyusun </a:t>
            </a:r>
            <a:r>
              <a:rPr lang="en-US" b="1" dirty="0" err="1">
                <a:solidFill>
                  <a:schemeClr val="tx1"/>
                </a:solidFill>
              </a:rPr>
              <a:t>Kerangka</a:t>
            </a:r>
            <a:r>
              <a:rPr lang="en-US" b="1" dirty="0">
                <a:solidFill>
                  <a:schemeClr val="tx1"/>
                </a:solidFill>
              </a:rPr>
              <a:t> Tulisan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Setelah </a:t>
            </a:r>
            <a:r>
              <a:rPr lang="en-US" dirty="0" err="1">
                <a:solidFill>
                  <a:schemeClr val="tx1"/>
                </a:solidFill>
              </a:rPr>
              <a:t>menemukan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topik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ingin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dibahas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mulailah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menyusun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kerangka</a:t>
            </a:r>
            <a:r>
              <a:rPr lang="en-US" dirty="0">
                <a:solidFill>
                  <a:schemeClr val="tx1"/>
                </a:solidFill>
              </a:rPr>
              <a:t> tulisan.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menyusun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kerangka</a:t>
            </a:r>
            <a:r>
              <a:rPr lang="en-US" dirty="0">
                <a:solidFill>
                  <a:schemeClr val="tx1"/>
                </a:solidFill>
              </a:rPr>
              <a:t> tulisan. </a:t>
            </a:r>
            <a:r>
              <a:rPr lang="en-US" dirty="0" err="1">
                <a:solidFill>
                  <a:schemeClr val="tx1"/>
                </a:solidFill>
              </a:rPr>
              <a:t>Penyusunan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kerangka</a:t>
            </a:r>
            <a:r>
              <a:rPr lang="en-US" dirty="0">
                <a:solidFill>
                  <a:schemeClr val="tx1"/>
                </a:solidFill>
              </a:rPr>
              <a:t> tulisan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membantu</a:t>
            </a:r>
            <a:r>
              <a:rPr lang="en-US" dirty="0">
                <a:solidFill>
                  <a:schemeClr val="tx1"/>
                </a:solidFill>
              </a:rPr>
              <a:t> kalian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menulis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eksposisi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sistematis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dipahami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5C5611-ACA4-4D0E-926A-2ADC91728939}"/>
              </a:ext>
            </a:extLst>
          </p:cNvPr>
          <p:cNvSpPr/>
          <p:nvPr/>
        </p:nvSpPr>
        <p:spPr>
          <a:xfrm>
            <a:off x="219074" y="3590926"/>
            <a:ext cx="11753849" cy="1419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-US" b="1" dirty="0" err="1">
                <a:solidFill>
                  <a:schemeClr val="tx1"/>
                </a:solidFill>
              </a:rPr>
              <a:t>Mengumpulkan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Bahan</a:t>
            </a:r>
            <a:r>
              <a:rPr lang="en-US" b="1" dirty="0">
                <a:solidFill>
                  <a:schemeClr val="tx1"/>
                </a:solidFill>
              </a:rPr>
              <a:t> Tulisan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dijelaskan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sebelumnya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eksposisi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kaitannya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fakta</a:t>
            </a:r>
            <a:r>
              <a:rPr lang="en-US" dirty="0">
                <a:solidFill>
                  <a:schemeClr val="tx1"/>
                </a:solidFill>
              </a:rPr>
              <a:t>. Oleh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mengumpulkan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referensi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sebanyak-banyaknya</a:t>
            </a:r>
            <a:r>
              <a:rPr lang="en-US" dirty="0">
                <a:solidFill>
                  <a:schemeClr val="tx1"/>
                </a:solidFill>
              </a:rPr>
              <a:t> juga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kalian </a:t>
            </a:r>
            <a:r>
              <a:rPr lang="en-US" dirty="0" err="1">
                <a:solidFill>
                  <a:schemeClr val="tx1"/>
                </a:solidFill>
              </a:rPr>
              <a:t>lakukan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Pastikan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referensi</a:t>
            </a:r>
            <a:r>
              <a:rPr lang="en-US" dirty="0">
                <a:solidFill>
                  <a:schemeClr val="tx1"/>
                </a:solidFill>
              </a:rPr>
              <a:t> yang kalian </a:t>
            </a:r>
            <a:r>
              <a:rPr lang="en-US" dirty="0" err="1">
                <a:solidFill>
                  <a:schemeClr val="tx1"/>
                </a:solidFill>
              </a:rPr>
              <a:t>ambil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terpercaya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dipertanggungjawabkan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kebenarannya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FDFCB9-2E76-4A47-9021-21B1B88A02E7}"/>
              </a:ext>
            </a:extLst>
          </p:cNvPr>
          <p:cNvSpPr/>
          <p:nvPr/>
        </p:nvSpPr>
        <p:spPr>
          <a:xfrm>
            <a:off x="219074" y="5172075"/>
            <a:ext cx="11753848" cy="15620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Mengembangkan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Kerangka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Setelah </a:t>
            </a:r>
            <a:r>
              <a:rPr lang="en-US" dirty="0" err="1">
                <a:solidFill>
                  <a:schemeClr val="tx1"/>
                </a:solidFill>
              </a:rPr>
              <a:t>kerangka</a:t>
            </a:r>
            <a:r>
              <a:rPr lang="en-US" dirty="0">
                <a:solidFill>
                  <a:schemeClr val="tx1"/>
                </a:solidFill>
              </a:rPr>
              <a:t> tulisan dan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terkumpul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saatnya</a:t>
            </a:r>
            <a:r>
              <a:rPr lang="en-US" dirty="0">
                <a:solidFill>
                  <a:schemeClr val="tx1"/>
                </a:solidFill>
              </a:rPr>
              <a:t> kalian </a:t>
            </a: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mengembangkan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kerangka</a:t>
            </a:r>
            <a:r>
              <a:rPr lang="en-US" dirty="0">
                <a:solidFill>
                  <a:schemeClr val="tx1"/>
                </a:solidFill>
              </a:rPr>
              <a:t> tulisan. </a:t>
            </a:r>
            <a:r>
              <a:rPr lang="en-US" dirty="0" err="1">
                <a:solidFill>
                  <a:schemeClr val="tx1"/>
                </a:solidFill>
              </a:rPr>
              <a:t>Harap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diperhatikan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kerangka</a:t>
            </a:r>
            <a:r>
              <a:rPr lang="en-US" dirty="0">
                <a:solidFill>
                  <a:schemeClr val="tx1"/>
                </a:solidFill>
              </a:rPr>
              <a:t> tulisan, kalian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bahasa</a:t>
            </a:r>
            <a:r>
              <a:rPr lang="en-US" dirty="0">
                <a:solidFill>
                  <a:schemeClr val="tx1"/>
                </a:solidFill>
              </a:rPr>
              <a:t> Indonesia yang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benar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Gunakanlah</a:t>
            </a:r>
            <a:r>
              <a:rPr lang="en-US" dirty="0">
                <a:solidFill>
                  <a:schemeClr val="tx1"/>
                </a:solidFill>
              </a:rPr>
              <a:t> kata </a:t>
            </a:r>
            <a:r>
              <a:rPr lang="en-US" dirty="0" err="1">
                <a:solidFill>
                  <a:schemeClr val="tx1"/>
                </a:solidFill>
              </a:rPr>
              <a:t>baku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penulisannya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Uraikan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tiaptiap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kerangka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singkat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padat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jelas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705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55E77-EE40-4902-8A55-EC9F2A2A7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4" t="14983" r="21875" b="110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AB35165-5BB4-4A8C-8E48-8274B4808439}"/>
              </a:ext>
            </a:extLst>
          </p:cNvPr>
          <p:cNvSpPr/>
          <p:nvPr/>
        </p:nvSpPr>
        <p:spPr>
          <a:xfrm>
            <a:off x="0" y="0"/>
            <a:ext cx="1771650" cy="438150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TUGAS</a:t>
            </a:r>
          </a:p>
        </p:txBody>
      </p:sp>
    </p:spTree>
    <p:extLst>
      <p:ext uri="{BB962C8B-B14F-4D97-AF65-F5344CB8AC3E}">
        <p14:creationId xmlns:p14="http://schemas.microsoft.com/office/powerpoint/2010/main" val="168026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CAFD78-C718-4783-B355-96CE30D46ACC}"/>
              </a:ext>
            </a:extLst>
          </p:cNvPr>
          <p:cNvSpPr/>
          <p:nvPr/>
        </p:nvSpPr>
        <p:spPr>
          <a:xfrm>
            <a:off x="0" y="3292186"/>
            <a:ext cx="2114550" cy="9750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Apa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Eksposisi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4DBA2F-63EE-4491-9000-C0829D527F55}"/>
              </a:ext>
            </a:extLst>
          </p:cNvPr>
          <p:cNvSpPr/>
          <p:nvPr/>
        </p:nvSpPr>
        <p:spPr>
          <a:xfrm>
            <a:off x="3610842" y="2085106"/>
            <a:ext cx="7117771" cy="15915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seseorang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menyajikan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gagasan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Gagasan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dikaji</a:t>
            </a:r>
            <a:r>
              <a:rPr lang="en-US" sz="2000" dirty="0">
                <a:solidFill>
                  <a:schemeClr val="tx1"/>
                </a:solidFill>
              </a:rPr>
              <a:t> oleh </a:t>
            </a:r>
            <a:r>
              <a:rPr lang="en-US" sz="2000" dirty="0" err="1">
                <a:solidFill>
                  <a:schemeClr val="tx1"/>
                </a:solidFill>
              </a:rPr>
              <a:t>penulis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berdasarkan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sudut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pandang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tertentu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menguatkan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gagasan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disampaikan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penulis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pembicara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menyertakan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alasan-alasan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logis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D7648-2DF3-438F-B290-E888C37AC067}"/>
              </a:ext>
            </a:extLst>
          </p:cNvPr>
          <p:cNvSpPr/>
          <p:nvPr/>
        </p:nvSpPr>
        <p:spPr>
          <a:xfrm>
            <a:off x="3610841" y="4331272"/>
            <a:ext cx="7117771" cy="17889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umum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ekposisi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memuat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beragam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jelas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artinya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penulis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benar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menangkap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disampaikan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mudah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78A9C0C-7E22-4BFD-BFF2-D04609D9F6EE}"/>
              </a:ext>
            </a:extLst>
          </p:cNvPr>
          <p:cNvSpPr/>
          <p:nvPr/>
        </p:nvSpPr>
        <p:spPr>
          <a:xfrm>
            <a:off x="0" y="384462"/>
            <a:ext cx="4218711" cy="768927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KEGIATAN PEMBELAJARAN 1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1BC4CBA-31D0-4EBD-A0EF-1DEA555B4139}"/>
              </a:ext>
            </a:extLst>
          </p:cNvPr>
          <p:cNvSpPr/>
          <p:nvPr/>
        </p:nvSpPr>
        <p:spPr>
          <a:xfrm>
            <a:off x="4218710" y="233796"/>
            <a:ext cx="6509901" cy="107026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Permasalahan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Argumentasi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Teks </a:t>
            </a:r>
            <a:r>
              <a:rPr lang="en-US" sz="2000" b="1" dirty="0" err="1">
                <a:solidFill>
                  <a:schemeClr val="tx1"/>
                </a:solidFill>
              </a:rPr>
              <a:t>Eksposisi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5448AE-4AFE-446D-B7A3-86E803FEEFC1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2114550" y="2880878"/>
            <a:ext cx="1496292" cy="89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855ECF-07FE-432E-84B6-26D69CE3136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14550" y="3779693"/>
            <a:ext cx="1496291" cy="1446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25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332A6-2FEB-4A4A-AAB1-AAE4B9345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1351" r="21719" b="127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9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F4957832-1601-45A7-93DB-8D3BCA1F09C5}"/>
              </a:ext>
            </a:extLst>
          </p:cNvPr>
          <p:cNvSpPr/>
          <p:nvPr/>
        </p:nvSpPr>
        <p:spPr>
          <a:xfrm>
            <a:off x="634181" y="1673941"/>
            <a:ext cx="8554065" cy="3510118"/>
          </a:xfrm>
          <a:prstGeom prst="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1345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A9FC1B6-B2C7-4A5A-ADB1-45255ED20135}"/>
              </a:ext>
            </a:extLst>
          </p:cNvPr>
          <p:cNvSpPr/>
          <p:nvPr/>
        </p:nvSpPr>
        <p:spPr>
          <a:xfrm>
            <a:off x="552450" y="2400300"/>
            <a:ext cx="2873086" cy="172445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Teks </a:t>
            </a:r>
            <a:r>
              <a:rPr lang="en-US" sz="2400" b="1" dirty="0" err="1">
                <a:solidFill>
                  <a:schemeClr val="tx1"/>
                </a:solidFill>
              </a:rPr>
              <a:t>Eksposisi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B59F1-4B2B-429A-BC84-172F022DC34D}"/>
              </a:ext>
            </a:extLst>
          </p:cNvPr>
          <p:cNvSpPr/>
          <p:nvPr/>
        </p:nvSpPr>
        <p:spPr>
          <a:xfrm>
            <a:off x="3425536" y="1320078"/>
            <a:ext cx="6099464" cy="4217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isinya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mengandung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pengetahuan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dimuat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singkat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padat</a:t>
            </a:r>
            <a:r>
              <a:rPr lang="en-US" sz="2000" dirty="0">
                <a:solidFill>
                  <a:schemeClr val="tx1"/>
                </a:solidFill>
              </a:rPr>
              <a:t>, dan </a:t>
            </a:r>
            <a:r>
              <a:rPr lang="en-US" sz="2000" dirty="0" err="1">
                <a:solidFill>
                  <a:schemeClr val="tx1"/>
                </a:solidFill>
              </a:rPr>
              <a:t>jelas</a:t>
            </a:r>
            <a:r>
              <a:rPr lang="en-US" sz="2000" dirty="0">
                <a:solidFill>
                  <a:schemeClr val="tx1"/>
                </a:solidFill>
              </a:rPr>
              <a:t>. Teks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memiliki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tujuan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menjelaskan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tertentu</a:t>
            </a:r>
            <a:r>
              <a:rPr lang="en-US" sz="2000" dirty="0">
                <a:solidFill>
                  <a:schemeClr val="tx1"/>
                </a:solidFill>
              </a:rPr>
              <a:t> agar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menambah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ilmu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pengetahuan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audiens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diharapkan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mendapatkan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pengetahuan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terperinci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mengenai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kejadian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1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15AAC535-02DA-41EE-9AA0-181A97397CAE}"/>
              </a:ext>
            </a:extLst>
          </p:cNvPr>
          <p:cNvSpPr/>
          <p:nvPr/>
        </p:nvSpPr>
        <p:spPr>
          <a:xfrm>
            <a:off x="2590800" y="171450"/>
            <a:ext cx="5943600" cy="78105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Jenis-jenis</a:t>
            </a:r>
            <a:r>
              <a:rPr lang="en-US" sz="2400" b="1" dirty="0">
                <a:solidFill>
                  <a:schemeClr val="tx1"/>
                </a:solidFill>
              </a:rPr>
              <a:t> Teks </a:t>
            </a:r>
            <a:r>
              <a:rPr lang="en-US" sz="2400" b="1" dirty="0" err="1">
                <a:solidFill>
                  <a:schemeClr val="tx1"/>
                </a:solidFill>
              </a:rPr>
              <a:t>Eksposisi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7B9BE8-5D38-40F0-91AB-AF591EC3BA43}"/>
              </a:ext>
            </a:extLst>
          </p:cNvPr>
          <p:cNvSpPr/>
          <p:nvPr/>
        </p:nvSpPr>
        <p:spPr>
          <a:xfrm>
            <a:off x="400050" y="1123950"/>
            <a:ext cx="11049000" cy="55626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342900" indent="-342900" algn="just">
              <a:buAutoNum type="arabicPeriod"/>
            </a:pPr>
            <a:r>
              <a:rPr lang="en-US" sz="2000" b="1" dirty="0" err="1"/>
              <a:t>Ilustrasi</a:t>
            </a:r>
            <a:r>
              <a:rPr lang="en-US" sz="2000" b="1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penggambaran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sederhana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konkret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ide. Teks yang </a:t>
            </a:r>
            <a:r>
              <a:rPr lang="en-US" sz="2000" dirty="0" err="1"/>
              <a:t>mengilustrasikan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kesamaan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.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frasa</a:t>
            </a:r>
            <a:r>
              <a:rPr lang="en-US" sz="2000" dirty="0"/>
              <a:t> </a:t>
            </a:r>
            <a:r>
              <a:rPr lang="en-US" sz="2000" dirty="0" err="1"/>
              <a:t>penghubung</a:t>
            </a:r>
            <a:r>
              <a:rPr lang="en-US" sz="2000" dirty="0"/>
              <a:t>. </a:t>
            </a:r>
          </a:p>
          <a:p>
            <a:pPr marL="342900" indent="-342900" algn="just">
              <a:buAutoNum type="arabicPeriod"/>
            </a:pPr>
            <a:r>
              <a:rPr lang="en-US" sz="2000" b="1" dirty="0" err="1"/>
              <a:t>Berita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yang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. Teks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dijumpai</a:t>
            </a:r>
            <a:r>
              <a:rPr lang="en-US" sz="2000" dirty="0"/>
              <a:t> pada </a:t>
            </a:r>
            <a:r>
              <a:rPr lang="en-US" sz="2000" dirty="0" err="1"/>
              <a:t>berita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err="1"/>
              <a:t>kabar</a:t>
            </a:r>
            <a:r>
              <a:rPr lang="en-US" sz="20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2000" b="1" dirty="0" err="1"/>
              <a:t>Perbandingan</a:t>
            </a:r>
            <a:r>
              <a:rPr lang="en-US" sz="2000" b="1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yang </a:t>
            </a:r>
            <a:r>
              <a:rPr lang="en-US" sz="2000" dirty="0" err="1"/>
              <a:t>menerangkan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ide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pada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2000" b="1" dirty="0"/>
              <a:t>Proses,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panduan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tata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2000" b="1" dirty="0" err="1"/>
              <a:t>Definisi</a:t>
            </a:r>
            <a:r>
              <a:rPr lang="en-US" sz="2000" b="1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pengertian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2000" b="1" dirty="0" err="1"/>
              <a:t>Pertentangan</a:t>
            </a:r>
            <a:r>
              <a:rPr lang="en-US" sz="2000" b="1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pertentangan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 yang lain. Pada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frasa</a:t>
            </a:r>
            <a:r>
              <a:rPr lang="en-US" sz="2000" dirty="0"/>
              <a:t> </a:t>
            </a:r>
            <a:r>
              <a:rPr lang="en-US" sz="2000" dirty="0" err="1"/>
              <a:t>penghubung</a:t>
            </a:r>
            <a:r>
              <a:rPr lang="en-US" sz="2000" dirty="0"/>
              <a:t> “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begitu</a:t>
            </a:r>
            <a:r>
              <a:rPr lang="en-US" sz="2000" dirty="0"/>
              <a:t>”, “</a:t>
            </a:r>
            <a:r>
              <a:rPr lang="en-US" sz="2000" dirty="0" err="1"/>
              <a:t>sebaliknya</a:t>
            </a:r>
            <a:r>
              <a:rPr lang="en-US" sz="2000" dirty="0"/>
              <a:t>” </a:t>
            </a:r>
            <a:r>
              <a:rPr lang="en-US" sz="2000" dirty="0" err="1"/>
              <a:t>atau</a:t>
            </a:r>
            <a:r>
              <a:rPr lang="en-US" sz="2000" dirty="0"/>
              <a:t> “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”.</a:t>
            </a:r>
          </a:p>
          <a:p>
            <a:pPr marL="342900" indent="-342900" algn="just">
              <a:buAutoNum type="arabicPeriod"/>
            </a:pPr>
            <a:r>
              <a:rPr lang="en-US" sz="2000" b="1" dirty="0" err="1"/>
              <a:t>Analisis</a:t>
            </a:r>
            <a:r>
              <a:rPr lang="en-US" sz="2000" b="1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eksposisi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proses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memisahkan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sub-</a:t>
            </a:r>
            <a:r>
              <a:rPr lang="en-US" sz="2000" dirty="0" err="1"/>
              <a:t>bagian</a:t>
            </a:r>
            <a:r>
              <a:rPr lang="en-US" sz="2000" dirty="0"/>
              <a:t> yang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berurutan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73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570E1042-31AA-4B8B-9CC6-C4C355AA68D0}"/>
              </a:ext>
            </a:extLst>
          </p:cNvPr>
          <p:cNvSpPr/>
          <p:nvPr/>
        </p:nvSpPr>
        <p:spPr>
          <a:xfrm>
            <a:off x="2190750" y="361950"/>
            <a:ext cx="5905500" cy="95250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Ciri-ciri</a:t>
            </a:r>
            <a:r>
              <a:rPr lang="en-US" sz="2400" b="1" dirty="0">
                <a:solidFill>
                  <a:schemeClr val="tx1"/>
                </a:solidFill>
              </a:rPr>
              <a:t> Teks </a:t>
            </a:r>
            <a:r>
              <a:rPr lang="en-US" sz="2400" b="1" dirty="0" err="1">
                <a:solidFill>
                  <a:schemeClr val="tx1"/>
                </a:solidFill>
              </a:rPr>
              <a:t>Eksposisi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7CF47A-DE66-49D4-B969-1FA3D2C15617}"/>
              </a:ext>
            </a:extLst>
          </p:cNvPr>
          <p:cNvSpPr/>
          <p:nvPr/>
        </p:nvSpPr>
        <p:spPr>
          <a:xfrm>
            <a:off x="571500" y="1466850"/>
            <a:ext cx="9144000" cy="45529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Menjelaskan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tentang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pengetahuan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Mengandung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bersifat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mengajak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Biasanya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menjawab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pertanyaan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tentang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dirty="0">
                <a:solidFill>
                  <a:schemeClr val="tx1"/>
                </a:solidFill>
              </a:rPr>
              <a:t>”, “</a:t>
            </a:r>
            <a:r>
              <a:rPr lang="en-US" sz="2000" dirty="0" err="1">
                <a:solidFill>
                  <a:schemeClr val="tx1"/>
                </a:solidFill>
              </a:rPr>
              <a:t>siapa</a:t>
            </a:r>
            <a:r>
              <a:rPr lang="en-US" sz="2000" dirty="0">
                <a:solidFill>
                  <a:schemeClr val="tx1"/>
                </a:solidFill>
              </a:rPr>
              <a:t>”, “</a:t>
            </a:r>
            <a:r>
              <a:rPr lang="en-US" sz="2000" dirty="0" err="1">
                <a:solidFill>
                  <a:schemeClr val="tx1"/>
                </a:solidFill>
              </a:rPr>
              <a:t>kapan</a:t>
            </a:r>
            <a:r>
              <a:rPr lang="en-US" sz="2000" dirty="0">
                <a:solidFill>
                  <a:schemeClr val="tx1"/>
                </a:solidFill>
              </a:rPr>
              <a:t>”, “</a:t>
            </a:r>
            <a:r>
              <a:rPr lang="en-US" sz="2000" dirty="0" err="1">
                <a:solidFill>
                  <a:schemeClr val="tx1"/>
                </a:solidFill>
              </a:rPr>
              <a:t>dimana</a:t>
            </a:r>
            <a:r>
              <a:rPr lang="en-US" sz="2000" dirty="0">
                <a:solidFill>
                  <a:schemeClr val="tx1"/>
                </a:solidFill>
              </a:rPr>
              <a:t>”, “</a:t>
            </a:r>
            <a:r>
              <a:rPr lang="en-US" sz="2000" dirty="0" err="1">
                <a:solidFill>
                  <a:schemeClr val="tx1"/>
                </a:solidFill>
              </a:rPr>
              <a:t>mengapa</a:t>
            </a:r>
            <a:r>
              <a:rPr lang="en-US" sz="2000" dirty="0">
                <a:solidFill>
                  <a:schemeClr val="tx1"/>
                </a:solidFill>
              </a:rPr>
              <a:t>”, dan “</a:t>
            </a:r>
            <a:r>
              <a:rPr lang="en-US" sz="2000" dirty="0" err="1">
                <a:solidFill>
                  <a:schemeClr val="tx1"/>
                </a:solidFill>
              </a:rPr>
              <a:t>bagaimana</a:t>
            </a:r>
            <a:r>
              <a:rPr lang="en-US" sz="2000" dirty="0">
                <a:solidFill>
                  <a:schemeClr val="tx1"/>
                </a:solidFill>
              </a:rPr>
              <a:t>”.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Berusaha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menjelaskan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tentang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hal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Gaya </a:t>
            </a:r>
            <a:r>
              <a:rPr lang="en-US" sz="2000" dirty="0" err="1">
                <a:solidFill>
                  <a:schemeClr val="tx1"/>
                </a:solidFill>
              </a:rPr>
              <a:t>penulisan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bersifat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informatif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Fakta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kontribusi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Bersifat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singkat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padat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tepat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akurat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Fakta </a:t>
            </a:r>
            <a:r>
              <a:rPr lang="en-US" sz="2000" dirty="0" err="1">
                <a:solidFill>
                  <a:schemeClr val="tx1"/>
                </a:solidFill>
              </a:rPr>
              <a:t>dipakai</a:t>
            </a:r>
            <a:r>
              <a:rPr lang="en-US" sz="2000" dirty="0">
                <a:solidFill>
                  <a:schemeClr val="tx1"/>
                </a:solidFill>
              </a:rPr>
              <a:t> agar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disampaikan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bersifat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konkret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dijadikan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kontibusi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disampaikan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lugas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memakai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bahasa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baku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bersifat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memihak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siapapun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artinya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memaksakan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kemauan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penulis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pembaca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31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6AA560E5-211D-4A87-A50E-8AA4E08E50FE}"/>
              </a:ext>
            </a:extLst>
          </p:cNvPr>
          <p:cNvSpPr/>
          <p:nvPr/>
        </p:nvSpPr>
        <p:spPr>
          <a:xfrm>
            <a:off x="1606296" y="495301"/>
            <a:ext cx="7709154" cy="2000249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tx1"/>
                </a:solidFill>
              </a:rPr>
              <a:t>Setelah kalian mengetahui jenis-jenis dan ciri-ciri dari teks eksposisi, sekarang kalian akan mempelajari permasalahan dan argumentasi dalam teks eksposisi.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59EF8EA3-58F1-4B96-9532-895DD315506F}"/>
              </a:ext>
            </a:extLst>
          </p:cNvPr>
          <p:cNvSpPr/>
          <p:nvPr/>
        </p:nvSpPr>
        <p:spPr>
          <a:xfrm>
            <a:off x="781050" y="2895600"/>
            <a:ext cx="9296400" cy="367665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	Pada </a:t>
            </a:r>
            <a:r>
              <a:rPr lang="en-US" sz="2000" dirty="0" err="1">
                <a:solidFill>
                  <a:schemeClr val="tx1"/>
                </a:solidFill>
              </a:rPr>
              <a:t>bagian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kalian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belajar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memahami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isi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permasalahan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argumentasi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.  </a:t>
            </a:r>
            <a:r>
              <a:rPr lang="en-US" sz="2000" dirty="0" err="1">
                <a:solidFill>
                  <a:schemeClr val="tx1"/>
                </a:solidFill>
              </a:rPr>
              <a:t>Bacalah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cermati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eksposisi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bawah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menangkap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maknanya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baik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cermatilah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pertanyaanpertanyaan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berikut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marL="342900" indent="-342900" algn="just">
              <a:buAutoNum type="alphaLcPeriod"/>
            </a:pPr>
            <a:r>
              <a:rPr lang="en-US" sz="2000" dirty="0" err="1">
                <a:solidFill>
                  <a:schemeClr val="tx1"/>
                </a:solidFill>
              </a:rPr>
              <a:t>Masalah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dibahas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342900" indent="-342900" algn="just">
              <a:buAutoNum type="alphaLcPeriod"/>
            </a:pPr>
            <a:r>
              <a:rPr lang="en-US" sz="2000" dirty="0" err="1">
                <a:solidFill>
                  <a:schemeClr val="tx1"/>
                </a:solidFill>
              </a:rPr>
              <a:t>Argumen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penulis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menguatkan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pendapatnya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8705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57582F-D12C-4CC2-BDD1-D907C0528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1" t="9805" r="51448" b="1156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5C49B-B4AF-44F5-B07F-A75BEDCF3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47" t="15496" r="14474" b="151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B6F7A-CAC2-464F-B14F-53AA7823ED90}"/>
              </a:ext>
            </a:extLst>
          </p:cNvPr>
          <p:cNvSpPr/>
          <p:nvPr/>
        </p:nvSpPr>
        <p:spPr>
          <a:xfrm>
            <a:off x="1" y="0"/>
            <a:ext cx="12192000" cy="449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Penugasan</a:t>
            </a:r>
            <a:r>
              <a:rPr lang="en-US" b="1" dirty="0"/>
              <a:t> </a:t>
            </a:r>
            <a:r>
              <a:rPr lang="en-US" b="1" dirty="0" err="1"/>
              <a:t>Mandiri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48DB9-777F-4CB3-9899-6F1FF502D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7" t="11300" r="21579"/>
          <a:stretch/>
        </p:blipFill>
        <p:spPr>
          <a:xfrm>
            <a:off x="0" y="449179"/>
            <a:ext cx="12192000" cy="64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27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849</Words>
  <Application>Microsoft Office PowerPoint</Application>
  <PresentationFormat>Widescreen</PresentationFormat>
  <Paragraphs>67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Baskerville Old Face</vt:lpstr>
      <vt:lpstr>Calibri</vt:lpstr>
      <vt:lpstr>Franklin Gothic Medium Cond</vt:lpstr>
      <vt:lpstr>Monotype Corsiva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2021-08-20T13:27:45Z</dcterms:created>
  <dcterms:modified xsi:type="dcterms:W3CDTF">2021-08-23T04:49:17Z</dcterms:modified>
</cp:coreProperties>
</file>